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4" r:id="rId3"/>
    <p:sldId id="326" r:id="rId4"/>
    <p:sldId id="327" r:id="rId5"/>
    <p:sldId id="328" r:id="rId6"/>
    <p:sldId id="334" r:id="rId7"/>
    <p:sldId id="333" r:id="rId8"/>
    <p:sldId id="330" r:id="rId9"/>
    <p:sldId id="329" r:id="rId10"/>
    <p:sldId id="335" r:id="rId11"/>
    <p:sldId id="323" r:id="rId12"/>
  </p:sldIdLst>
  <p:sldSz cx="9144000" cy="6858000" type="screen4x3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1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5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148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3682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379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8229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379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272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649185"/>
            <a:ext cx="1971675" cy="45277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379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9338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54319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54319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54319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3565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6347"/>
            <a:ext cx="9144000" cy="7170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4988379"/>
            <a:ext cx="7886700" cy="880200"/>
          </a:xfrm>
        </p:spPr>
        <p:txBody>
          <a:bodyPr anchor="b">
            <a:noAutofit/>
          </a:bodyPr>
          <a:lstStyle>
            <a:lvl1pPr algn="ctr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941467"/>
            <a:ext cx="7886700" cy="40730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16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2166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4216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1479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03303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0330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503303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50482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5901588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none"/>
        </p:style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none"/>
        </p:style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446155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446155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446155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182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462483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46248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462483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4071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462483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6248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462483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0512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43799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437991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7238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067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6347"/>
            <a:ext cx="9144000" cy="717069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58946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216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293BE7-C57F-4C09-BC97-71646E8FB405}" type="datetimeFigureOut">
              <a:rPr lang="es-CO" smtClean="0"/>
              <a:pPr/>
              <a:t>23/03/2018</a:t>
            </a:fld>
            <a:endParaRPr lang="es-CO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21663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2166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5D773F-BC47-4DC1-9176-50F9DA4FC9C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684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85182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09731" y="2380725"/>
            <a:ext cx="7334269" cy="560855"/>
          </a:xfrm>
        </p:spPr>
        <p:txBody>
          <a:bodyPr/>
          <a:lstStyle/>
          <a:p>
            <a:r>
              <a:rPr lang="es-CO" sz="24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24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24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24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24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Sedtolima</a:t>
            </a:r>
            <a:endParaRPr lang="es-CO" sz="2400" dirty="0">
              <a:ln>
                <a:solidFill>
                  <a:srgbClr val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424192" y="5017241"/>
            <a:ext cx="7886700" cy="984166"/>
          </a:xfrm>
        </p:spPr>
        <p:txBody>
          <a:bodyPr>
            <a:noAutofit/>
          </a:bodyPr>
          <a:lstStyle/>
          <a:p>
            <a:pPr algn="l"/>
            <a:r>
              <a:rPr lang="es-CO" sz="2400" b="1" dirty="0" smtClean="0">
                <a:solidFill>
                  <a:srgbClr val="85182F"/>
                </a:solidFill>
              </a:rPr>
              <a:t>Áreas </a:t>
            </a:r>
            <a:r>
              <a:rPr lang="es-CO" sz="2400" b="1" dirty="0" smtClean="0">
                <a:solidFill>
                  <a:srgbClr val="85182F"/>
                </a:solidFill>
              </a:rPr>
              <a:t>de Gestión: </a:t>
            </a:r>
            <a:r>
              <a:rPr lang="es-CO" sz="2400" b="1" smtClean="0">
                <a:solidFill>
                  <a:srgbClr val="85182F"/>
                </a:solidFill>
              </a:rPr>
              <a:t>	</a:t>
            </a:r>
            <a:r>
              <a:rPr lang="es-CO" sz="2400" b="1" smtClean="0">
                <a:solidFill>
                  <a:srgbClr val="85182F"/>
                </a:solidFill>
              </a:rPr>
              <a:t>Académica </a:t>
            </a:r>
            <a:r>
              <a:rPr lang="es-CO" sz="2400" b="1" dirty="0" smtClean="0">
                <a:solidFill>
                  <a:srgbClr val="85182F"/>
                </a:solidFill>
              </a:rPr>
              <a:t>y de la Comunidad</a:t>
            </a:r>
            <a:endParaRPr lang="es-CO" sz="2400" b="1" dirty="0" smtClean="0">
              <a:solidFill>
                <a:srgbClr val="85182F"/>
              </a:solidFill>
            </a:endParaRPr>
          </a:p>
          <a:p>
            <a:pPr algn="l"/>
            <a:r>
              <a:rPr lang="es-CO" sz="2400" b="1" dirty="0" smtClean="0">
                <a:solidFill>
                  <a:srgbClr val="85182F"/>
                </a:solidFill>
              </a:rPr>
              <a:t>Dependencia:	Coordinación</a:t>
            </a:r>
          </a:p>
          <a:p>
            <a:pPr algn="l"/>
            <a:r>
              <a:rPr lang="es-CO" sz="2400" b="1" dirty="0" smtClean="0">
                <a:solidFill>
                  <a:srgbClr val="85182F"/>
                </a:solidFill>
              </a:rPr>
              <a:t>Funcionario: </a:t>
            </a:r>
            <a:r>
              <a:rPr lang="es-CO" sz="2400" b="1" dirty="0">
                <a:solidFill>
                  <a:srgbClr val="85182F"/>
                </a:solidFill>
              </a:rPr>
              <a:t>	</a:t>
            </a:r>
            <a:r>
              <a:rPr lang="es-CO" sz="2400" b="1" dirty="0" smtClean="0">
                <a:solidFill>
                  <a:srgbClr val="85182F"/>
                </a:solidFill>
              </a:rPr>
              <a:t>Alexander Triana Garzón</a:t>
            </a:r>
          </a:p>
          <a:p>
            <a:endParaRPr lang="es-CO" sz="1600" b="1" dirty="0"/>
          </a:p>
        </p:txBody>
      </p:sp>
      <p:pic>
        <p:nvPicPr>
          <p:cNvPr id="22532" name="Picture 4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27" y="2075925"/>
            <a:ext cx="1763487" cy="2398344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5751095" y="6488668"/>
            <a:ext cx="309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b="1" i="1" dirty="0" smtClean="0">
                <a:solidFill>
                  <a:srgbClr val="85182F"/>
                </a:solidFill>
              </a:rPr>
              <a:t>Marzo 23 de 2018.</a:t>
            </a:r>
            <a:endParaRPr lang="es-419" b="1" i="1" dirty="0">
              <a:solidFill>
                <a:srgbClr val="8518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2327" y="273686"/>
            <a:ext cx="5150069" cy="11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518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294079"/>
            <a:ext cx="811076" cy="1103064"/>
          </a:xfrm>
          <a:prstGeom prst="rect">
            <a:avLst/>
          </a:prstGeom>
          <a:noFill/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3411" y="2241520"/>
            <a:ext cx="4707083" cy="236457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4269" y="1984666"/>
            <a:ext cx="4707085" cy="2878283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72608" y="1965725"/>
            <a:ext cx="4693006" cy="29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1294112" y="2539185"/>
            <a:ext cx="67151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sz="5400" b="1" dirty="0" smtClean="0"/>
              <a:t>GRACIAS</a:t>
            </a:r>
          </a:p>
          <a:p>
            <a:pPr algn="ctr" eaLnBrk="1" hangingPunct="1"/>
            <a:r>
              <a:rPr lang="es-CO" sz="2000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</a:p>
          <a:p>
            <a:pPr algn="ctr" eaLnBrk="1" hangingPunct="1"/>
            <a:endParaRPr lang="es-ES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272638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73686"/>
            <a:ext cx="5150069" cy="1176742"/>
          </a:xfrm>
        </p:spPr>
        <p:txBody>
          <a:bodyPr>
            <a:noAutofit/>
          </a:bodyPr>
          <a:lstStyle/>
          <a:p>
            <a:pPr algn="ctr"/>
            <a: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168594"/>
            <a:ext cx="811076" cy="11030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47016" y="1333081"/>
            <a:ext cx="736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Berlin Sans FB Demi" panose="020E0802020502020306" pitchFamily="34" charset="0"/>
              </a:rPr>
              <a:t>GESTION ACADEMICA Y DE LA COMUNIDAD</a:t>
            </a:r>
            <a:endParaRPr lang="es-MX" sz="2400" b="1" dirty="0">
              <a:latin typeface="Berlin Sans FB Demi" panose="020E0802020502020306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7016" y="1805975"/>
            <a:ext cx="39297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Atención permanente de padres y acudientes.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Manejo de Casos Disciplinarios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Comité de convivencia.  </a:t>
            </a:r>
          </a:p>
          <a:p>
            <a:r>
              <a:rPr lang="es-CO" sz="2000" dirty="0" smtClean="0">
                <a:solidFill>
                  <a:srgbClr val="002060"/>
                </a:solidFill>
              </a:rPr>
              <a:t>	( Atención de situaciones 	especiales).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Izadas de Banderas. (dos por mes).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Trabajo con directores de grupo.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Atención a Docentes y estudiantes.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Simulacro prueba ICFES (julio15 y agosto 3).</a:t>
            </a:r>
          </a:p>
          <a:p>
            <a:pPr marL="342900" indent="-342900">
              <a:buFont typeface="Arial" pitchFamily="34" charset="0"/>
              <a:buChar char="•"/>
            </a:pPr>
            <a:endParaRPr lang="es-CO" sz="2000" dirty="0" smtClean="0">
              <a:solidFill>
                <a:srgbClr val="002060"/>
              </a:solidFill>
            </a:endParaRPr>
          </a:p>
          <a:p>
            <a:pPr algn="ctr"/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F:\P16000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72" y="2057400"/>
            <a:ext cx="4641516" cy="31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0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73686"/>
            <a:ext cx="5150069" cy="1176742"/>
          </a:xfrm>
        </p:spPr>
        <p:txBody>
          <a:bodyPr>
            <a:noAutofit/>
          </a:bodyPr>
          <a:lstStyle/>
          <a:p>
            <a:pPr algn="ctr"/>
            <a: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168594"/>
            <a:ext cx="811076" cy="11030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47016" y="1691676"/>
            <a:ext cx="43078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Socialización de los proyectos de investigación Grado 13 (Agosto 7).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Proceso de rendición de cuentas primer semestre 2017 (Agosto 10).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Ceremonia de graduación </a:t>
            </a:r>
            <a:r>
              <a:rPr lang="es-CO" sz="2000" dirty="0">
                <a:solidFill>
                  <a:srgbClr val="002060"/>
                </a:solidFill>
              </a:rPr>
              <a:t> </a:t>
            </a:r>
            <a:r>
              <a:rPr lang="es-CO" sz="2000" dirty="0" smtClean="0">
                <a:solidFill>
                  <a:srgbClr val="002060"/>
                </a:solidFill>
              </a:rPr>
              <a:t>Normalistas  Superiores  13b (Agosto 25).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Talleres Prevención SPA, grados sextos, PolNal. (Varios encuentros).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Taller Liderazgo. 8°s y 9°s  Contraloría Dptal (varios encuentros).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Aplicación de diferentes talleres de investigación Grado 13 (Varios espacios).</a:t>
            </a:r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8" name="Picture 2" descr="F:\P1600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265159"/>
            <a:ext cx="3388358" cy="22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2327" y="273686"/>
            <a:ext cx="5150069" cy="11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518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294079"/>
            <a:ext cx="811076" cy="11030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82613" y="1868321"/>
            <a:ext cx="43078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Celebración del día de los derechos humanos (septiembre 22).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Aplicación de Talleres sobre Salud mental (granja integral Lérida) grados 9°S,10° y 11°S. Varios encuentros.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Encuentros de Dirección de grado (dos por mes).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CO" sz="2000" dirty="0" smtClean="0">
                <a:solidFill>
                  <a:srgbClr val="002060"/>
                </a:solidFill>
              </a:rPr>
              <a:t>Participación activa en los comités de Convivencia, Académico y de Gestión. (encuentros cuando se requirió).</a:t>
            </a:r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F:\P16006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1"/>
          <a:stretch/>
        </p:blipFill>
        <p:spPr bwMode="auto">
          <a:xfrm>
            <a:off x="4779183" y="2390520"/>
            <a:ext cx="4010203" cy="300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0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2327" y="273686"/>
            <a:ext cx="5150069" cy="11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518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294079"/>
            <a:ext cx="811076" cy="11030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247016" y="1538477"/>
            <a:ext cx="736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Berlin Sans FB Demi" panose="020E0802020502020306" pitchFamily="34" charset="0"/>
              </a:rPr>
              <a:t>GESTION ACADEMICA Y DE LA COMUNIDAD</a:t>
            </a:r>
            <a:endParaRPr lang="es-MX" sz="2400" b="1" dirty="0">
              <a:latin typeface="Berlin Sans FB Demi" panose="020E0802020502020306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0096" y="2140044"/>
            <a:ext cx="7453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dirty="0"/>
          </a:p>
          <a:p>
            <a:pPr algn="ctr"/>
            <a:r>
              <a:rPr lang="es-CO" sz="2000" dirty="0" smtClean="0"/>
              <a:t> 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s-CO" sz="2000" dirty="0" smtClean="0"/>
              <a:t>Adicionalmente se hace un encuentro periódico de los diferentes grupos con sus directores de grado, con el fin de socializar talleres que incentiven sus valores morales (cada</a:t>
            </a:r>
            <a:r>
              <a:rPr lang="es-CO" sz="2000" dirty="0"/>
              <a:t> </a:t>
            </a:r>
            <a:r>
              <a:rPr lang="es-CO" sz="2000" dirty="0" smtClean="0"/>
              <a:t>15 días)</a:t>
            </a:r>
          </a:p>
        </p:txBody>
      </p:sp>
      <p:pic>
        <p:nvPicPr>
          <p:cNvPr id="4098" name="Picture 2" descr="F:\P1600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3740482"/>
            <a:ext cx="3981044" cy="265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0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2327" y="273686"/>
            <a:ext cx="5150069" cy="11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518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294079"/>
            <a:ext cx="811076" cy="11030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60812" y="1335966"/>
            <a:ext cx="4827877" cy="467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Berlin Sans FB Demi" panose="020E0802020502020306" pitchFamily="34" charset="0"/>
              </a:rPr>
              <a:t>INFORME POR GRADOS AÑO 2017</a:t>
            </a:r>
            <a:endParaRPr lang="es-MX" sz="2400" b="1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859917"/>
              </p:ext>
            </p:extLst>
          </p:nvPr>
        </p:nvGraphicFramePr>
        <p:xfrm>
          <a:off x="360812" y="1852853"/>
          <a:ext cx="8368521" cy="4449344"/>
        </p:xfrm>
        <a:graphic>
          <a:graphicData uri="http://schemas.openxmlformats.org/drawingml/2006/table">
            <a:tbl>
              <a:tblPr/>
              <a:tblGrid>
                <a:gridCol w="1725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1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APROBADOS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REPROPROBADOS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APLAZADOS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0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43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2327" y="273686"/>
            <a:ext cx="5150069" cy="11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518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294079"/>
            <a:ext cx="811076" cy="110306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60810" y="1289095"/>
            <a:ext cx="8512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latin typeface="Berlin Sans FB Demi" panose="020E0802020502020306" pitchFamily="34" charset="0"/>
              </a:rPr>
              <a:t>COMPARATIVO MATRICULA POR GRADOS AÑOS 2017-2018</a:t>
            </a:r>
            <a:endParaRPr lang="es-MX" sz="2400" b="1" dirty="0">
              <a:latin typeface="Berlin Sans FB Demi" panose="020E0802020502020306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065213"/>
              </p:ext>
            </p:extLst>
          </p:nvPr>
        </p:nvGraphicFramePr>
        <p:xfrm>
          <a:off x="332211" y="1805975"/>
          <a:ext cx="8439648" cy="41373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3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3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GRADOS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2017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2018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6A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6B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7A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7B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8A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8B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9A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9B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10A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10B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>
                          <a:effectLst/>
                        </a:rPr>
                        <a:t>11A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11B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12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13A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0993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13B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--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2897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>
                          <a:effectLst/>
                        </a:rPr>
                        <a:t>TOTAL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95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2327" y="273686"/>
            <a:ext cx="5150069" cy="11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518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294079"/>
            <a:ext cx="811076" cy="1103064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44320" y="699641"/>
            <a:ext cx="8250865" cy="2096422"/>
          </a:xfrm>
        </p:spPr>
        <p:txBody>
          <a:bodyPr/>
          <a:lstStyle/>
          <a:p>
            <a:r>
              <a:rPr lang="es-CO" dirty="0" smtClean="0"/>
              <a:t>A continuación algunas de las actividades que se realizan en la ENSVI</a:t>
            </a:r>
            <a:endParaRPr lang="es-CO" dirty="0"/>
          </a:p>
        </p:txBody>
      </p:sp>
      <p:pic>
        <p:nvPicPr>
          <p:cNvPr id="8" name="Picture 4" descr="https://scontent-mia1-2.xx.fbcdn.net/v/t1.0-9/13450819_880852342019830_6774375463803285672_n.jpg?oh=35c6af00cc47be08b80515cf05b05c84&amp;oe=585394D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3" y="2738218"/>
            <a:ext cx="4104683" cy="321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P16000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81" y="2738217"/>
            <a:ext cx="4819102" cy="321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3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02327" y="273686"/>
            <a:ext cx="5150069" cy="117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85182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ESCUELA NORMAL SUPERIOR VILLAHERMOSA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RENDICION DE CUENTAS </a:t>
            </a:r>
            <a:b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</a:br>
            <a:r>
              <a:rPr lang="es-CO" sz="1800" dirty="0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2018 Circular 018 </a:t>
            </a:r>
            <a:r>
              <a:rPr lang="es-CO" sz="1800" dirty="0" err="1" smtClean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</a:rPr>
              <a:t>Sedtolima</a:t>
            </a:r>
            <a:r>
              <a:rPr lang="es-CO" sz="2400" dirty="0" smtClean="0"/>
              <a:t/>
            </a:r>
            <a:br>
              <a:rPr lang="es-CO" sz="2400" dirty="0" smtClean="0"/>
            </a:br>
            <a:endParaRPr lang="es-CO" sz="2400" dirty="0"/>
          </a:p>
        </p:txBody>
      </p:sp>
      <p:pic>
        <p:nvPicPr>
          <p:cNvPr id="5" name="Picture 2" descr="Resultado de imagen para escuela normal superior villahermosa toli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016" y="294079"/>
            <a:ext cx="811076" cy="1103064"/>
          </a:xfrm>
          <a:prstGeom prst="rect">
            <a:avLst/>
          </a:prstGeom>
          <a:noFill/>
        </p:spPr>
      </p:pic>
      <p:pic>
        <p:nvPicPr>
          <p:cNvPr id="6" name="Picture 2" descr="https://scontent-mia1-2.xx.fbcdn.net/v/t1.0-9/13466496_10210572714860342_3104212664914097368_n.jpg?oh=16036e87beb37580c7d07ce938d1f9b3&amp;oe=585D15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62" y="1584101"/>
            <a:ext cx="3966693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content-mia1-2.xx.fbcdn.net/v/t1.0-9/13680566_565680220279146_3304542883803610942_n.jpg?oh=81b3f38fe3138ff530775e2faa6995c5&amp;oe=584471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329" y="1584101"/>
            <a:ext cx="4610637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53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4098</TotalTime>
  <Words>323</Words>
  <Application>Microsoft Office PowerPoint</Application>
  <PresentationFormat>Presentación en pantalla (4:3)</PresentationFormat>
  <Paragraphs>136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Berlin Sans FB Demi</vt:lpstr>
      <vt:lpstr>Calibri</vt:lpstr>
      <vt:lpstr>Wingdings</vt:lpstr>
      <vt:lpstr>Tema de Office</vt:lpstr>
      <vt:lpstr>ESCUELA NORMAL SUPERIOR VILLAHERMOSA RENDICION DE CUENTAS  2018 Circular 018 Sedtolima</vt:lpstr>
      <vt:lpstr>ESCUELA NORMAL SUPERIOR VILLAHERMOSA RENDICION DE CUENTAS  2018 Circular 018 Sedtolima </vt:lpstr>
      <vt:lpstr>ESCUELA NORMAL SUPERIOR VILLAHERMOSA RENDICION DE CUENTAS  2018 Circular 018 Sedtolima </vt:lpstr>
      <vt:lpstr>Presentación de PowerPoint</vt:lpstr>
      <vt:lpstr>Presentación de PowerPoint</vt:lpstr>
      <vt:lpstr>Presentación de PowerPoint</vt:lpstr>
      <vt:lpstr>Presentación de PowerPoint</vt:lpstr>
      <vt:lpstr>A continuación algunas de las actividades que se realizan en la ENSVI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GOLDEN</dc:creator>
  <cp:lastModifiedBy>HewlettPackard</cp:lastModifiedBy>
  <cp:revision>248</cp:revision>
  <cp:lastPrinted>2016-07-15T19:57:06Z</cp:lastPrinted>
  <dcterms:created xsi:type="dcterms:W3CDTF">2016-01-11T23:46:43Z</dcterms:created>
  <dcterms:modified xsi:type="dcterms:W3CDTF">2018-03-23T15:42:29Z</dcterms:modified>
</cp:coreProperties>
</file>